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Quattrocento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480">
          <p15:clr>
            <a:srgbClr val="A4A3A4"/>
          </p15:clr>
        </p15:guide>
        <p15:guide id="3" pos="7200">
          <p15:clr>
            <a:srgbClr val="A4A3A4"/>
          </p15:clr>
        </p15:guide>
        <p15:guide id="4" pos="4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480"/>
        <p:guide pos="7200"/>
        <p:guide pos="4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QuattrocentoSans-regular.fntdata"/><Relationship Id="rId14" Type="http://schemas.openxmlformats.org/officeDocument/2006/relationships/slide" Target="slides/slide9.xml"/><Relationship Id="rId17" Type="http://schemas.openxmlformats.org/officeDocument/2006/relationships/font" Target="fonts/QuattrocentoSans-italic.fntdata"/><Relationship Id="rId16" Type="http://schemas.openxmlformats.org/officeDocument/2006/relationships/font" Target="fonts/Quattrocento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QuattrocentoSa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2" name="Google Shape;7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3" name="Google Shape;11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">
  <p:cSld name="Title 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"/>
            <a:ext cx="1219199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 txBox="1"/>
          <p:nvPr>
            <p:ph type="title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Quattrocento Sans"/>
              <a:buNone/>
              <a:defRPr b="1" i="0" sz="4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pos="280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verview">
  <p:cSld name="Overview">
    <p:bg>
      <p:bgPr>
        <a:solidFill>
          <a:schemeClr val="accent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hite Striped background" id="50" name="Google Shape;5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1"/>
          <p:cNvSpPr txBox="1"/>
          <p:nvPr>
            <p:ph type="title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1"/>
          <p:cNvSpPr txBox="1"/>
          <p:nvPr>
            <p:ph idx="1" type="body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>
          <p15:clr>
            <a:srgbClr val="5ACBF0"/>
          </p15:clr>
        </p15:guide>
        <p15:guide id="4" orient="horz" pos="2488">
          <p15:clr>
            <a:srgbClr val="5ACBF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clusion">
  <p:cSld name="Conclusion">
    <p:bg>
      <p:bgPr>
        <a:solidFill>
          <a:schemeClr val="accen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icture placeholder " id="54" name="Google Shape;5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2"/>
          <p:cNvSpPr txBox="1"/>
          <p:nvPr>
            <p:ph type="title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>
          <p15:clr>
            <a:srgbClr val="5ACBF0"/>
          </p15:clr>
        </p15:guide>
        <p15:guide id="4" orient="horz" pos="2488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ight Pattern Content">
  <p:cSld name="Right Pattern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762000" y="1905000"/>
            <a:ext cx="6340929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descr="Red, blue grey white pattern background"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>
          <p15:clr>
            <a:srgbClr val="5ACBF0"/>
          </p15:clr>
        </p15:guide>
        <p15:guide id="4" orient="horz" pos="2487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20" name="Google Shape;20;p4"/>
          <p:cNvSpPr/>
          <p:nvPr>
            <p:ph idx="2" type="tbl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Quattrocento Sans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descr="Red, blue grey white pattern background"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ft Pattern Content">
  <p:cSld name="Left Pattern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accen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descr="Red, blue grey white pattern background"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476794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08">
          <p15:clr>
            <a:srgbClr val="5ACBF0"/>
          </p15:clr>
        </p15:guide>
        <p15:guide id="3" orient="horz" pos="2240">
          <p15:clr>
            <a:srgbClr val="5ACBF0"/>
          </p15:clr>
        </p15:guide>
        <p15:guide id="4" orient="horz" pos="2487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mart Art">
  <p:cSld name="Smart Ar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9393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rgbClr val="939393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6"/>
          <p:cNvSpPr txBox="1"/>
          <p:nvPr>
            <p:ph idx="1" type="body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29" name="Google Shape;29;p6"/>
          <p:cNvSpPr/>
          <p:nvPr>
            <p:ph idx="2" type="dgm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descr="Red, blue grey white pattern background" id="30" name="Google Shape;30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hoto Content">
  <p:cSld name="Two Photo Conte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sp>
        <p:nvSpPr>
          <p:cNvPr id="34" name="Google Shape;34;p7"/>
          <p:cNvSpPr/>
          <p:nvPr>
            <p:ph idx="2" type="pic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35" name="Google Shape;35;p7"/>
          <p:cNvSpPr/>
          <p:nvPr>
            <p:ph idx="3" type="pic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pic>
        <p:nvPicPr>
          <p:cNvPr descr="Red, blue grey white pattern background" id="36" name="Google Shape;3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672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ight Pattern Content Gray title">
  <p:cSld name="Right Pattern Content Gray titl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939393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rgbClr val="939393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Google Shape;39;p8"/>
          <p:cNvSpPr txBox="1"/>
          <p:nvPr>
            <p:ph idx="1" type="body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descr="Red, blue grey white pattern background" id="40" name="Google Shape;40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>
          <p15:clr>
            <a:srgbClr val="5ACBF0"/>
          </p15:clr>
        </p15:guide>
        <p15:guide id="4" orient="horz" pos="2487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estions">
  <p:cSld name="Question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accen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descr="Red, blue grey white pattern background" id="44" name="Google Shape;44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ft Pattern Content Blue title">
  <p:cSld name="Left Pattern Content Blue titl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Quattrocento Sans"/>
              <a:buNone/>
              <a:defRPr b="1" i="0" sz="4000" u="none" cap="none" strike="noStrike">
                <a:solidFill>
                  <a:schemeClr val="accent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/>
        </p:txBody>
      </p:sp>
      <p:pic>
        <p:nvPicPr>
          <p:cNvPr descr="Red, blue grey white pattern background" id="48" name="Google Shape;4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476794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extLst>
    <p:ext uri="{DCECCB84-F9BA-43D5-87BE-67443E8EF086}">
      <p15:sldGuideLst>
        <p15:guide id="1" orient="horz" pos="2160">
          <p15:clr>
            <a:srgbClr val="FBAE40"/>
          </p15:clr>
        </p15:guide>
        <p15:guide id="2" pos="2808">
          <p15:clr>
            <a:srgbClr val="5ACBF0"/>
          </p15:clr>
        </p15:guide>
        <p15:guide id="3" orient="horz" pos="2240">
          <p15:clr>
            <a:srgbClr val="5ACBF0"/>
          </p15:clr>
        </p15:guide>
        <p15:guide id="4" orient="horz" pos="2487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5185980" y="2057400"/>
            <a:ext cx="6220101" cy="7955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Quattrocento Sans"/>
              <a:buNone/>
            </a:pPr>
            <a:r>
              <a:rPr lang="en-US" sz="4800">
                <a:solidFill>
                  <a:srgbClr val="FF0000"/>
                </a:solidFill>
              </a:rPr>
              <a:t>PHP </a:t>
            </a:r>
            <a:r>
              <a:rPr lang="en-US" sz="5400">
                <a:solidFill>
                  <a:srgbClr val="FF0000"/>
                </a:solidFill>
              </a:rPr>
              <a:t>FUNCTIONS</a:t>
            </a:r>
            <a:br>
              <a:rPr lang="en-US" sz="4800">
                <a:solidFill>
                  <a:srgbClr val="FF0000"/>
                </a:solidFill>
              </a:rPr>
            </a:br>
            <a:endParaRPr sz="4800">
              <a:solidFill>
                <a:srgbClr val="FF0000"/>
              </a:solidFill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781400" y="4359050"/>
            <a:ext cx="7149600" cy="19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>
                <a:solidFill>
                  <a:srgbClr val="FFFFFF"/>
                </a:solidFill>
              </a:rPr>
              <a:t>BY </a:t>
            </a:r>
            <a:endParaRPr b="1" sz="2300"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550">
                <a:solidFill>
                  <a:schemeClr val="accent4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BY</a:t>
            </a:r>
            <a:endParaRPr b="1" sz="8550">
              <a:solidFill>
                <a:schemeClr val="accent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550">
              <a:solidFill>
                <a:schemeClr val="accent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550">
                <a:solidFill>
                  <a:schemeClr val="accent4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B.AKILANDESWARI, M.C.A., M.PHIL., B.ED., PDIT, </a:t>
            </a:r>
            <a:endParaRPr b="1" sz="8550">
              <a:solidFill>
                <a:schemeClr val="accent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550">
                <a:solidFill>
                  <a:schemeClr val="accent4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ASSISTANT  PROFESSOR, </a:t>
            </a:r>
            <a:endParaRPr b="1" sz="8550">
              <a:solidFill>
                <a:schemeClr val="accent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550">
                <a:solidFill>
                  <a:schemeClr val="accent4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DEPARTMENT OF COMPUTER SCIENCE,</a:t>
            </a:r>
            <a:endParaRPr b="1" sz="8550">
              <a:solidFill>
                <a:schemeClr val="accent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8550">
                <a:solidFill>
                  <a:schemeClr val="accent4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SIGC, TRICHY-2</a:t>
            </a:r>
            <a:endParaRPr b="1" sz="8550">
              <a:solidFill>
                <a:schemeClr val="accent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550">
              <a:solidFill>
                <a:schemeClr val="accent4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219456" y="414209"/>
            <a:ext cx="9116568" cy="7836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Quattrocento Sans"/>
              <a:buNone/>
            </a:pPr>
            <a:r>
              <a:rPr lang="en-US" sz="3600"/>
              <a:t>Introduction – PHP FUNCTIONS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441960" y="1539239"/>
            <a:ext cx="6340929" cy="27310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PHP function is a piece of code that can be reused many times. It can take input as argument list and return value. There are thousands of built-in functions in PHP.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solidFill>
                <a:srgbClr val="0070C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In PHP, we can define Conditional function, Function within Function and Recursive function also.</a:t>
            </a:r>
            <a:endParaRPr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761999" y="249620"/>
            <a:ext cx="10591800" cy="64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2625"/>
              </a:buClr>
              <a:buSzPts val="4000"/>
              <a:buFont typeface="Quattrocento Sans"/>
              <a:buNone/>
            </a:pPr>
            <a:r>
              <a:rPr lang="en-US">
                <a:solidFill>
                  <a:srgbClr val="FF2625"/>
                </a:solidFill>
              </a:rPr>
              <a:t>Advantage of PHP Functions</a:t>
            </a:r>
            <a:endParaRPr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762000" y="1059101"/>
            <a:ext cx="10667999" cy="2206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2625"/>
              </a:buClr>
              <a:buSzPts val="1800"/>
              <a:buNone/>
            </a:pPr>
            <a:r>
              <a:rPr b="1" lang="en-US">
                <a:solidFill>
                  <a:srgbClr val="FF2625"/>
                </a:solidFill>
              </a:rPr>
              <a:t>Code Reusability: </a:t>
            </a:r>
            <a:r>
              <a:rPr b="1" lang="en-US">
                <a:solidFill>
                  <a:srgbClr val="6600FF"/>
                </a:solidFill>
              </a:rPr>
              <a:t>PHP functions are defined only once and can be invoked many times, like in other programming languages.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2625"/>
              </a:buClr>
              <a:buSzPts val="1800"/>
              <a:buNone/>
            </a:pPr>
            <a:r>
              <a:rPr b="1" lang="en-US">
                <a:solidFill>
                  <a:srgbClr val="FF2625"/>
                </a:solidFill>
              </a:rPr>
              <a:t>Less Code: </a:t>
            </a:r>
            <a:r>
              <a:rPr b="1" lang="en-US">
                <a:solidFill>
                  <a:srgbClr val="6600FF"/>
                </a:solidFill>
              </a:rPr>
              <a:t>It saves a lot of code because you don't need to write the logic many times. By the use of function, you can write the logic only once and reuse it.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>
              <a:solidFill>
                <a:srgbClr val="6600FF"/>
              </a:solidFill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2313432" y="3118104"/>
            <a:ext cx="7002780" cy="2308324"/>
          </a:xfrm>
          <a:prstGeom prst="rect">
            <a:avLst/>
          </a:prstGeom>
          <a:gradFill>
            <a:gsLst>
              <a:gs pos="0">
                <a:srgbClr val="FFFF7E"/>
              </a:gs>
              <a:gs pos="50000">
                <a:srgbClr val="FFFFB1"/>
              </a:gs>
              <a:gs pos="100000">
                <a:srgbClr val="FFFFD9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PHP User-defined Functions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2625"/>
                </a:solidFill>
                <a:latin typeface="Arial"/>
                <a:ea typeface="Arial"/>
                <a:cs typeface="Arial"/>
                <a:sym typeface="Arial"/>
              </a:rPr>
              <a:t>We can declare and call user-defined functions easily. Let's see the syntax to declare user-defined functions.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262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Syntax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function functionname(){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//code to be executed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} </a:t>
            </a:r>
            <a:endParaRPr b="1" sz="18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4925422" y="125398"/>
            <a:ext cx="6477000" cy="1189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Quattrocento Sans"/>
              <a:buNone/>
            </a:pPr>
            <a:r>
              <a:rPr lang="en-US"/>
              <a:t>Interesting facts</a:t>
            </a:r>
            <a:br>
              <a:rPr lang="en-US"/>
            </a:b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5346119" y="719917"/>
            <a:ext cx="6477000" cy="19775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&lt;?php</a:t>
            </a:r>
            <a:endParaRPr>
              <a:solidFill>
                <a:srgbClr val="0070C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function addNumbers(int $a, int $b) {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  return $a + $b;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} echo addNumbers(5, "5 days");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// </a:t>
            </a:r>
            <a:r>
              <a:rPr lang="en-US">
                <a:solidFill>
                  <a:srgbClr val="FF0000"/>
                </a:solidFill>
              </a:rPr>
              <a:t>since strict is NOT enabled "5 days" is changed to int(5), and it will return 10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None/>
            </a:pPr>
            <a:r>
              <a:rPr lang="en-US">
                <a:solidFill>
                  <a:srgbClr val="0070C0"/>
                </a:solidFill>
              </a:rPr>
              <a:t>?&gt;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solidFill>
                <a:srgbClr val="0070C0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5728643" y="4552433"/>
            <a:ext cx="6094476" cy="2031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&lt;?php declare(strict_types=1); // strict requirement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function addNumbers(int $a, int $b)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 return $a + $b;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} echo addNumbers(5, "5 days");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// </a:t>
            </a:r>
            <a:r>
              <a:rPr b="1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since strict is enabled and "5 days" is not an integer, an error will be thrown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?&gt;</a:t>
            </a:r>
            <a:endParaRPr b="1" sz="1800">
              <a:solidFill>
                <a:srgbClr val="66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5025932" y="2697481"/>
            <a:ext cx="6925275" cy="17030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To specify strict we need to set declare(strict_types=1);. This must be on the very first line of the PHP file. In the following example we try to send both a number and a string to the function, but here we have added the strict declaration:</a:t>
            </a:r>
            <a:endParaRPr b="1" sz="1800">
              <a:solidFill>
                <a:srgbClr val="00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762000" y="176468"/>
            <a:ext cx="10591800" cy="64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39393"/>
              </a:buClr>
              <a:buSzPts val="4000"/>
              <a:buFont typeface="Quattrocento Sans"/>
              <a:buNone/>
            </a:pPr>
            <a:r>
              <a:rPr lang="en-US">
                <a:highlight>
                  <a:srgbClr val="FFFF00"/>
                </a:highlight>
              </a:rPr>
              <a:t>Passing Arguments by Reference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685801" y="959960"/>
            <a:ext cx="10667999" cy="15363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In PHP, arguments are usually passed by value, which means that a copy of the value is used in the function and the </a:t>
            </a:r>
            <a:r>
              <a:rPr b="1" lang="en-US">
                <a:solidFill>
                  <a:srgbClr val="FF0000"/>
                </a:solidFill>
              </a:rPr>
              <a:t>variable that was passed into the function </a:t>
            </a:r>
            <a:r>
              <a:rPr b="1" lang="en-US" sz="2000">
                <a:solidFill>
                  <a:srgbClr val="FF0000"/>
                </a:solidFill>
              </a:rPr>
              <a:t>cannot be changed</a:t>
            </a:r>
            <a:r>
              <a:rPr lang="en-US"/>
              <a:t>.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When a function argument is passed by reference, changes to the argument also </a:t>
            </a:r>
            <a:r>
              <a:rPr b="1" lang="en-US">
                <a:solidFill>
                  <a:srgbClr val="FF0000"/>
                </a:solidFill>
              </a:rPr>
              <a:t>change the variable that was passed in. </a:t>
            </a:r>
            <a:r>
              <a:rPr lang="en-US"/>
              <a:t>To turn a function argument into a reference, the &amp; operator is used:</a:t>
            </a:r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614934" y="2370261"/>
            <a:ext cx="3719322" cy="3139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&lt;!DOCTYPE html&gt; &lt;html&gt; &lt;body&gt;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&lt;?php</a:t>
            </a:r>
            <a:endParaRPr sz="1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function add_five(&amp;$value)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$value += 5;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$num = 2;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add_five($num);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echo $num;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?&gt; //</a:t>
            </a: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OUTPUT : 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&lt;/body&gt;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&lt;/html&gt;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3944" y="240475"/>
            <a:ext cx="5334000" cy="1189038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Quattrocento Sans"/>
              <a:buNone/>
            </a:pPr>
            <a:r>
              <a:rPr lang="en-US"/>
              <a:t>PHP Default Argument Values Function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257556" y="1621080"/>
            <a:ext cx="53340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None/>
            </a:pPr>
            <a:r>
              <a:rPr lang="en-US">
                <a:solidFill>
                  <a:srgbClr val="FF0000"/>
                </a:solidFill>
              </a:rPr>
              <a:t>PHP allows you to define C++ style default argument values. In such case, if you don't pass any value to the function, it will use default argument value.</a:t>
            </a:r>
            <a:endParaRPr/>
          </a:p>
          <a:p>
            <a:pPr indent="0" lvl="0" marL="0" rtl="0" algn="l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5783580" y="114965"/>
            <a:ext cx="609447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&lt;?php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function sayHello($name="Ram"){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echo "Hello $name&lt;br/&gt;";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}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sayHello("Sonoo");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sayHello();//passing no value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sayHello("Vimal");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?&gt; </a:t>
            </a:r>
            <a:endParaRPr/>
          </a:p>
        </p:txBody>
      </p:sp>
      <p:sp>
        <p:nvSpPr>
          <p:cNvPr id="100" name="Google Shape;100;p18"/>
          <p:cNvSpPr txBox="1"/>
          <p:nvPr/>
        </p:nvSpPr>
        <p:spPr>
          <a:xfrm>
            <a:off x="8235696" y="2017459"/>
            <a:ext cx="3698748" cy="923330"/>
          </a:xfrm>
          <a:prstGeom prst="rect">
            <a:avLst/>
          </a:prstGeom>
          <a:gradFill>
            <a:gsLst>
              <a:gs pos="0">
                <a:srgbClr val="FFFF7E"/>
              </a:gs>
              <a:gs pos="50000">
                <a:srgbClr val="FFFFB1"/>
              </a:gs>
              <a:gs pos="100000">
                <a:srgbClr val="FFFFD9"/>
              </a:gs>
            </a:gsLst>
            <a:path path="circle">
              <a:fillToRect l="100%" t="100%"/>
            </a:path>
            <a:tileRect b="-100%" r="-100%"/>
          </a:gradFill>
          <a:ln cap="flat" cmpd="sng" w="9525">
            <a:solidFill>
              <a:srgbClr val="66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Hello Sonoo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Hello Ram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Hello Vimal</a:t>
            </a:r>
            <a:endParaRPr b="1" sz="1800">
              <a:solidFill>
                <a:srgbClr val="66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1997202" y="3429000"/>
            <a:ext cx="609447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&lt;?php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function greeting($first="Sonoo",$last="Jaiswal"){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echo "Greeting: $first $last&lt;br/&gt;";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}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greeting();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greeting("Rahul");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greeting("Michael","Clark");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?&gt; </a:t>
            </a:r>
            <a:endParaRPr b="1" sz="18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5753100" y="4583162"/>
            <a:ext cx="3698748" cy="923330"/>
          </a:xfrm>
          <a:prstGeom prst="rect">
            <a:avLst/>
          </a:prstGeom>
          <a:gradFill>
            <a:gsLst>
              <a:gs pos="0">
                <a:srgbClr val="FF7E7E"/>
              </a:gs>
              <a:gs pos="50000">
                <a:srgbClr val="FFB1B1"/>
              </a:gs>
              <a:gs pos="100000">
                <a:srgbClr val="FFD9D9"/>
              </a:gs>
            </a:gsLst>
            <a:path path="circle">
              <a:fillToRect l="100%" t="100%"/>
            </a:path>
            <a:tileRect b="-100%" r="-100%"/>
          </a:gradFill>
          <a:ln cap="flat" cmpd="sng" w="9525">
            <a:solidFill>
              <a:srgbClr val="FF262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Greeting: Sonoo Jaiswal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Greeting: Rahul Jaiswal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Greeting: Michael Clark</a:t>
            </a:r>
            <a:endParaRPr b="1" sz="1800">
              <a:solidFill>
                <a:srgbClr val="66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title"/>
          </p:nvPr>
        </p:nvSpPr>
        <p:spPr>
          <a:xfrm>
            <a:off x="323088" y="194753"/>
            <a:ext cx="6477000" cy="1189038"/>
          </a:xfrm>
          <a:prstGeom prst="rect">
            <a:avLst/>
          </a:prstGeom>
          <a:gradFill>
            <a:gsLst>
              <a:gs pos="0">
                <a:srgbClr val="86E8F7"/>
              </a:gs>
              <a:gs pos="50000">
                <a:srgbClr val="B6EEF8"/>
              </a:gs>
              <a:gs pos="100000">
                <a:srgbClr val="DCF5FA"/>
              </a:gs>
            </a:gsLst>
            <a:lin ang="81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Quattrocento Sans"/>
              <a:buNone/>
            </a:pPr>
            <a:r>
              <a:rPr lang="en-US">
                <a:solidFill>
                  <a:srgbClr val="FF0000"/>
                </a:solidFill>
              </a:rPr>
              <a:t>PHP Variable Length Argument Function</a:t>
            </a:r>
            <a:endParaRPr/>
          </a:p>
        </p:txBody>
      </p:sp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496824" y="1712976"/>
            <a:ext cx="6477000" cy="2319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PHP supports variable length argument function. It means you can pass 0, 1 or n number of arguments in function. To do so, you need to use </a:t>
            </a:r>
            <a:r>
              <a:rPr lang="en-US" sz="2800">
                <a:solidFill>
                  <a:srgbClr val="FF0000"/>
                </a:solidFill>
              </a:rPr>
              <a:t>3 ellipses (dots) before the argument name.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The 3 dot concept is implemented for variable length argument since PHP 5.6.</a:t>
            </a:r>
            <a:endParaRPr/>
          </a:p>
        </p:txBody>
      </p:sp>
      <p:sp>
        <p:nvSpPr>
          <p:cNvPr id="109" name="Google Shape;109;p19"/>
          <p:cNvSpPr txBox="1"/>
          <p:nvPr/>
        </p:nvSpPr>
        <p:spPr>
          <a:xfrm>
            <a:off x="514350" y="3931920"/>
            <a:ext cx="3609594" cy="2862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&lt;?php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function add(...$numbers) {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   $sum = 0;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   foreach ($numbers as $n) {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       $sum += $n;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   }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   return $sum;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}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  echo add(1, 2, 3, 4);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?&gt; </a:t>
            </a:r>
            <a:endParaRPr b="1" sz="1800">
              <a:solidFill>
                <a:srgbClr val="66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3275076" y="5547043"/>
            <a:ext cx="3698748" cy="646331"/>
          </a:xfrm>
          <a:prstGeom prst="rect">
            <a:avLst/>
          </a:prstGeom>
          <a:gradFill>
            <a:gsLst>
              <a:gs pos="0">
                <a:srgbClr val="FFFF7E"/>
              </a:gs>
              <a:gs pos="50000">
                <a:srgbClr val="FFFFB1"/>
              </a:gs>
              <a:gs pos="100000">
                <a:srgbClr val="FFFFD9"/>
              </a:gs>
            </a:gsLst>
            <a:path path="circle">
              <a:fillToRect l="100%" t="100%"/>
            </a:path>
            <a:tileRect b="-100%" r="-100%"/>
          </a:gradFill>
          <a:ln cap="flat" cmpd="sng" w="9525">
            <a:solidFill>
              <a:srgbClr val="66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OUTPUT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b="1" sz="1800">
              <a:solidFill>
                <a:srgbClr val="66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/>
          <p:nvPr>
            <p:ph type="title"/>
          </p:nvPr>
        </p:nvSpPr>
        <p:spPr>
          <a:xfrm>
            <a:off x="446309" y="230675"/>
            <a:ext cx="9141397" cy="61555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Quattrocento Sans"/>
              <a:buNone/>
            </a:pPr>
            <a:r>
              <a:rPr lang="en-US"/>
              <a:t>RECURSIVE  FUNCTION</a:t>
            </a:r>
            <a:endParaRPr/>
          </a:p>
        </p:txBody>
      </p:sp>
      <p:sp>
        <p:nvSpPr>
          <p:cNvPr id="117" name="Google Shape;117;p20"/>
          <p:cNvSpPr txBox="1"/>
          <p:nvPr>
            <p:ph idx="1" type="body"/>
          </p:nvPr>
        </p:nvSpPr>
        <p:spPr>
          <a:xfrm>
            <a:off x="532099" y="1267313"/>
            <a:ext cx="4615973" cy="28749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&lt;?php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function </a:t>
            </a:r>
            <a:r>
              <a:rPr b="1" lang="en-US">
                <a:solidFill>
                  <a:srgbClr val="B41928"/>
                </a:solidFill>
              </a:rPr>
              <a:t>display($number) </a:t>
            </a:r>
            <a:r>
              <a:rPr b="1" lang="en-US">
                <a:solidFill>
                  <a:srgbClr val="6600FF"/>
                </a:solidFill>
              </a:rPr>
              <a:t>{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    if($number&lt;=5){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     echo "$number &lt;br/&gt;";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     </a:t>
            </a:r>
            <a:r>
              <a:rPr b="1" lang="en-US">
                <a:solidFill>
                  <a:srgbClr val="B41928"/>
                </a:solidFill>
              </a:rPr>
              <a:t>display($number+1);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    }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}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display(1);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FF"/>
              </a:buClr>
              <a:buSzPts val="1800"/>
              <a:buNone/>
            </a:pPr>
            <a:r>
              <a:rPr b="1" lang="en-US">
                <a:solidFill>
                  <a:srgbClr val="6600FF"/>
                </a:solidFill>
              </a:rPr>
              <a:t>?&gt; </a:t>
            </a:r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2013966" y="3019520"/>
            <a:ext cx="720090" cy="1477328"/>
          </a:xfrm>
          <a:prstGeom prst="rect">
            <a:avLst/>
          </a:prstGeom>
          <a:gradFill>
            <a:gsLst>
              <a:gs pos="0">
                <a:srgbClr val="FF898E"/>
              </a:gs>
              <a:gs pos="50000">
                <a:srgbClr val="FFB7BA"/>
              </a:gs>
              <a:gs pos="100000">
                <a:srgbClr val="FFDCDC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19" name="Google Shape;119;p20"/>
          <p:cNvSpPr txBox="1"/>
          <p:nvPr/>
        </p:nvSpPr>
        <p:spPr>
          <a:xfrm>
            <a:off x="5488686" y="1080528"/>
            <a:ext cx="6453378" cy="3693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sng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FACTORIAL OF A NUMBER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&lt;?php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function </a:t>
            </a:r>
            <a:r>
              <a:rPr b="1" i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factorial($n)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{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   if ($n &lt; 0)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       return -1; /*Wrong value*/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   if ($n == 0)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       return 1; /*Terminating condition*/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   return ($n * </a:t>
            </a:r>
            <a:r>
              <a:rPr b="1" i="1"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factorial ($n -1));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}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echo factorial(5);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?&gt; </a:t>
            </a:r>
            <a:endParaRPr b="1" i="1" sz="1800">
              <a:solidFill>
                <a:srgbClr val="00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20"/>
          <p:cNvSpPr txBox="1"/>
          <p:nvPr/>
        </p:nvSpPr>
        <p:spPr>
          <a:xfrm>
            <a:off x="8265414" y="3957566"/>
            <a:ext cx="1418082" cy="369332"/>
          </a:xfrm>
          <a:prstGeom prst="rect">
            <a:avLst/>
          </a:prstGeom>
          <a:gradFill>
            <a:gsLst>
              <a:gs pos="0">
                <a:srgbClr val="FF898E"/>
              </a:gs>
              <a:gs pos="50000">
                <a:srgbClr val="FFB7BA"/>
              </a:gs>
              <a:gs pos="100000">
                <a:srgbClr val="FFDCDC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6600FF"/>
                </a:solidFill>
                <a:latin typeface="Arial"/>
                <a:ea typeface="Arial"/>
                <a:cs typeface="Arial"/>
                <a:sym typeface="Arial"/>
              </a:rPr>
              <a:t>120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5254606" y="2239963"/>
            <a:ext cx="6477000" cy="1189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Quattrocento Sans"/>
              <a:buNone/>
            </a:pPr>
            <a:r>
              <a:rPr lang="en-US"/>
              <a:t>THANK YOU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1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23042"/>
      </a:accent1>
      <a:accent2>
        <a:srgbClr val="3578AF"/>
      </a:accent2>
      <a:accent3>
        <a:srgbClr val="C4C4C4"/>
      </a:accent3>
      <a:accent4>
        <a:srgbClr val="A80B22"/>
      </a:accent4>
      <a:accent5>
        <a:srgbClr val="E2E2E2"/>
      </a:accent5>
      <a:accent6>
        <a:srgbClr val="2A618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